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2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3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1A5A7-83D5-7641-A0A4-91BC10E53B3B}" type="datetimeFigureOut">
              <a:rPr lang="en-US" smtClean="0"/>
              <a:t>2/15/26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5A237-E87E-F848-B45A-3036A0DCA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76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D5A237-E87E-F848-B45A-3036A0DCAF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61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ADDE5-6CBD-F32F-AD0F-6B712657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C44E4E-ECE9-799C-B786-E5F1C045C5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BBEF42-AF9A-0DF8-F09F-B5592B1A72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FCB71-AB23-8CC1-CD5E-56AD826E2F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D5A237-E87E-F848-B45A-3036A0DCAF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49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sales@jobberhub.com?subject=Lea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tps://jobberhub.net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400" b="1">
                <a:solidFill>
                  <a:srgbClr val="FFFFFF"/>
                </a:solidFill>
                <a:latin typeface="Calibri"/>
              </a:defRPr>
            </a:pPr>
            <a:r>
              <a:t>JobberHub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3774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0">
                <a:solidFill>
                  <a:srgbClr val="2563EB"/>
                </a:solidFill>
                <a:latin typeface="Calibri"/>
              </a:defRPr>
            </a:pPr>
            <a:r>
              <a:t>Admin Platform Demo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47472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BD5E1"/>
                </a:solidFill>
                <a:latin typeface="Calibri"/>
              </a:defRPr>
            </a:pPr>
            <a:r>
              <a:rPr dirty="0"/>
              <a:t>The all-in-one command center for service professionals.</a:t>
            </a:r>
            <a:br>
              <a:rPr dirty="0"/>
            </a:br>
            <a:r>
              <a:rPr dirty="0"/>
              <a:t>Manage customers, jobs, quotes, invoices, scheduling, inventory &amp; reports — from one dashboard.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9728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9728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t>Customers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56032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56032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t>Quotes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2336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2336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rPr dirty="0"/>
              <a:t>Jobs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48640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48640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t>Scheduling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94944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694944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t>Invoicing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41248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41248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t>Reports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9875520" y="5029200"/>
            <a:ext cx="137160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875520" y="508000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2563EB"/>
                </a:solidFill>
                <a:latin typeface="Calibri"/>
              </a:defRPr>
            </a:pPr>
            <a:r>
              <a:t>Inventory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60350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94A3B8"/>
                </a:solidFill>
                <a:latin typeface="Calibri"/>
              </a:defRPr>
            </a:pPr>
            <a:r>
              <a:t>Built for plumbers, electricians, HVAC techs, roofers &amp; more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Business Reports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Insights into your company's performance with visual analytics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6400800" cy="3200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14400" y="13716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Revenue Over Time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7280" y="3456432"/>
            <a:ext cx="320040" cy="65836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464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Jan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4480" y="3291840"/>
            <a:ext cx="320040" cy="82296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5036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Feb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11680" y="3127248"/>
            <a:ext cx="320040" cy="98755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9608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Mar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68880" y="3209544"/>
            <a:ext cx="320040" cy="905256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24180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Apr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926080" y="2962656"/>
            <a:ext cx="320040" cy="1152144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28752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May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83280" y="2798064"/>
            <a:ext cx="320040" cy="1316736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33324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Jun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40480" y="2880360"/>
            <a:ext cx="320040" cy="123444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37896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Jul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97680" y="2633472"/>
            <a:ext cx="320040" cy="1481328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42468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Aug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54880" y="2468880"/>
            <a:ext cx="320040" cy="1645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7040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Sep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212080" y="2551176"/>
            <a:ext cx="320040" cy="1563624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51612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Oct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669280" y="2304288"/>
            <a:ext cx="320040" cy="1810512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56184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Nov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126480" y="2139696"/>
            <a:ext cx="320040" cy="1975104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075680" y="4140200"/>
            <a:ext cx="457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Dec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98079" y="1280160"/>
            <a:ext cx="4114800" cy="3200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7680960" y="13716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Lead Sources</a:t>
            </a:r>
          </a:p>
        </p:txBody>
      </p:sp>
      <p:sp>
        <p:nvSpPr>
          <p:cNvPr id="32" name="Oval 31"/>
          <p:cNvSpPr/>
          <p:nvPr/>
        </p:nvSpPr>
        <p:spPr>
          <a:xfrm>
            <a:off x="8503920" y="2103120"/>
            <a:ext cx="1645920" cy="164592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8869680" y="2468880"/>
            <a:ext cx="914400" cy="9144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8961120" y="2743200"/>
            <a:ext cx="7315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1">
                <a:solidFill>
                  <a:srgbClr val="FFFFFF"/>
                </a:solidFill>
                <a:latin typeface="Calibri"/>
              </a:defRPr>
            </a:pPr>
            <a:r>
              <a:t>245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61120" y="3017520"/>
            <a:ext cx="731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94A3B8"/>
                </a:solidFill>
                <a:latin typeface="Calibri"/>
              </a:defRPr>
            </a:pPr>
            <a:r>
              <a:t>Total Leads</a:t>
            </a:r>
          </a:p>
        </p:txBody>
      </p:sp>
      <p:sp>
        <p:nvSpPr>
          <p:cNvPr id="36" name="Oval 35"/>
          <p:cNvSpPr/>
          <p:nvPr/>
        </p:nvSpPr>
        <p:spPr>
          <a:xfrm>
            <a:off x="7772400" y="2011680"/>
            <a:ext cx="127000" cy="1270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7955279" y="198628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Website — 45%</a:t>
            </a:r>
          </a:p>
        </p:txBody>
      </p:sp>
      <p:sp>
        <p:nvSpPr>
          <p:cNvPr id="38" name="Oval 37"/>
          <p:cNvSpPr/>
          <p:nvPr/>
        </p:nvSpPr>
        <p:spPr>
          <a:xfrm>
            <a:off x="7772400" y="2331720"/>
            <a:ext cx="127000" cy="1270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7955279" y="230632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Referrals — 25%</a:t>
            </a:r>
          </a:p>
        </p:txBody>
      </p:sp>
      <p:sp>
        <p:nvSpPr>
          <p:cNvPr id="40" name="Oval 39"/>
          <p:cNvSpPr/>
          <p:nvPr/>
        </p:nvSpPr>
        <p:spPr>
          <a:xfrm>
            <a:off x="7772400" y="2651760"/>
            <a:ext cx="127000" cy="1270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7955279" y="262636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Social — 15%</a:t>
            </a:r>
          </a:p>
        </p:txBody>
      </p:sp>
      <p:sp>
        <p:nvSpPr>
          <p:cNvPr id="42" name="Oval 41"/>
          <p:cNvSpPr/>
          <p:nvPr/>
        </p:nvSpPr>
        <p:spPr>
          <a:xfrm>
            <a:off x="7772400" y="2971800"/>
            <a:ext cx="127000" cy="1270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7955279" y="2946400"/>
            <a:ext cx="1828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Direct — 15%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731520" y="475488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914400" y="484632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14400" y="516636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See revenue trends month-by-month — know if your business is growing or stalling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Understand where your leads come from to double down on what works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Data-driven decisions replace gut feelings — invest marketing dollars wisely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Track 245+ leads and know your conversion rates at a glance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Quote Builder — New Quote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Build professional quotes with line items, labor, and payment tracking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72400" y="320040"/>
            <a:ext cx="1371600" cy="384048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772400" y="34747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Save Draft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326880" y="320040"/>
            <a:ext cx="1371600" cy="384048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326880" y="34747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Send Quote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881360" y="320040"/>
            <a:ext cx="1371600" cy="384048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881360" y="347472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Schedule Job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1280160"/>
            <a:ext cx="5029200" cy="1645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914400" y="1371600"/>
            <a:ext cx="3657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Customer Details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178308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Name: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1680" y="178308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Calibri"/>
              </a:defRPr>
            </a:pPr>
            <a:r>
              <a:t>Jane Doe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196596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Email: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196596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Calibri"/>
              </a:defRPr>
            </a:pPr>
            <a:r>
              <a:t>jane@email.com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" y="214884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Phone: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1680" y="214884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Calibri"/>
              </a:defRPr>
            </a:pPr>
            <a:r>
              <a:t>555-0101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4400" y="233172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Address: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011680" y="23317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Calibri"/>
              </a:defRPr>
            </a:pPr>
            <a:r>
              <a:t>42 Maple St, Suite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25146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Job Type: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11680" y="251460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Calibri"/>
              </a:defRPr>
            </a:pPr>
            <a:r>
              <a:t>Seasonal Tune-Up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1520" y="3108960"/>
            <a:ext cx="6858000" cy="18288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914400" y="32004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Line Items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57600" y="3200400"/>
            <a:ext cx="3017520" cy="27432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3749039" y="3218688"/>
            <a:ext cx="27432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FFFFFF"/>
                </a:solidFill>
                <a:latin typeface="Calibri"/>
              </a:defRPr>
            </a:pPr>
            <a:r>
              <a:t>Capacitor Replacement ($175) — 8 in stock  ▾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766560" y="3200400"/>
            <a:ext cx="731520" cy="27432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766560" y="3218688"/>
            <a:ext cx="731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1">
                <a:solidFill>
                  <a:srgbClr val="FFFFFF"/>
                </a:solidFill>
                <a:latin typeface="Calibri"/>
              </a:defRPr>
            </a:pPr>
            <a:r>
              <a:t>+ Add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14400" y="3566160"/>
            <a:ext cx="594360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990600" y="3616960"/>
            <a:ext cx="2042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Description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85160" y="3616960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Stock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33800" y="3616960"/>
            <a:ext cx="67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Qty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556760" y="3616960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Unit Price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71160" y="3616960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Total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85560" y="3616960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endParaRPr/>
          </a:p>
        </p:txBody>
      </p:sp>
      <p:sp>
        <p:nvSpPr>
          <p:cNvPr id="35" name="Rectangle 34"/>
          <p:cNvSpPr/>
          <p:nvPr/>
        </p:nvSpPr>
        <p:spPr>
          <a:xfrm>
            <a:off x="914400" y="3913632"/>
            <a:ext cx="594360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990600" y="3964432"/>
            <a:ext cx="2042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Seasonal Tune-Up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85160" y="3964432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Service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733800" y="3964432"/>
            <a:ext cx="67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56760" y="3964432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$149.00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71160" y="3964432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$149.00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385560" y="3964432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×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14400" y="4261104"/>
            <a:ext cx="594360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990600" y="4311904"/>
            <a:ext cx="2042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MERV 11 Filter (20x25x1)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185160" y="4311904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33800" y="4311904"/>
            <a:ext cx="67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556760" y="4311904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$25.00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471160" y="4311904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$125.00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85560" y="4311904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×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14400" y="4608576"/>
            <a:ext cx="594360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990600" y="4659376"/>
            <a:ext cx="20421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R-410A Refrigerant (25lb)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185160" y="4659376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733800" y="4659376"/>
            <a:ext cx="67056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556760" y="4659376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$450.00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471160" y="4659376"/>
            <a:ext cx="76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$450.00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385560" y="4659376"/>
            <a:ext cx="396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×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2331720" y="4273804"/>
            <a:ext cx="1463040" cy="182880"/>
          </a:xfrm>
          <a:prstGeom prst="roundRect">
            <a:avLst/>
          </a:prstGeom>
          <a:solidFill>
            <a:srgbClr val="3F1515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TextBox 56"/>
          <p:cNvSpPr txBox="1"/>
          <p:nvPr/>
        </p:nvSpPr>
        <p:spPr>
          <a:xfrm>
            <a:off x="2377440" y="4261104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1">
                <a:solidFill>
                  <a:srgbClr val="EF4444"/>
                </a:solidFill>
                <a:latin typeface="Calibri"/>
              </a:defRPr>
            </a:pPr>
            <a:r>
              <a:t>⚠ Only 3 on hand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6035040" y="1280160"/>
            <a:ext cx="2560320" cy="1645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6217920" y="1371600"/>
            <a:ext cx="21945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Labor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217920" y="178308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Hours: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315200" y="178308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1.5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217920" y="210312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Rate: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315200" y="210312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$120.00/hr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217920" y="242316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Labor Total: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15200" y="242316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0B981"/>
                </a:solidFill>
                <a:latin typeface="Calibri"/>
              </a:defRPr>
            </a:pPr>
            <a:r>
              <a:t>$180.00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8869680" y="1280160"/>
            <a:ext cx="2743200" cy="1645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TextBox 66"/>
          <p:cNvSpPr txBox="1"/>
          <p:nvPr/>
        </p:nvSpPr>
        <p:spPr>
          <a:xfrm>
            <a:off x="9052560" y="137160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Down Payment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9052560" y="178308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Amount: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10058400" y="178308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$200.00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052560" y="210312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Method: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058400" y="21031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Credit Card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052560" y="2423160"/>
            <a:ext cx="10972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Notes: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0058400" y="24231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Deposit collected</a:t>
            </a:r>
          </a:p>
        </p:txBody>
      </p:sp>
      <p:sp>
        <p:nvSpPr>
          <p:cNvPr id="74" name="Rounded Rectangle 73"/>
          <p:cNvSpPr/>
          <p:nvPr/>
        </p:nvSpPr>
        <p:spPr>
          <a:xfrm>
            <a:off x="7863840" y="3108960"/>
            <a:ext cx="3749039" cy="18288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TextBox 74"/>
          <p:cNvSpPr txBox="1"/>
          <p:nvPr/>
        </p:nvSpPr>
        <p:spPr>
          <a:xfrm>
            <a:off x="8046720" y="32004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Quote Totals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046720" y="3566160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Materials Subtotal: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241280" y="356616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$649.00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046720" y="3767328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Labor Subtotal: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241280" y="3767328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$180.00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8046720" y="3968496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Tax (8%):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10241280" y="3968496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$66.32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046720" y="4169664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Calibri"/>
              </a:defRPr>
            </a:pPr>
            <a:r>
              <a:t>Total: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10241280" y="4169664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2563EB"/>
                </a:solidFill>
                <a:latin typeface="Calibri"/>
              </a:defRPr>
            </a:pPr>
            <a:r>
              <a:t>$895.32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8046720" y="4370832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Less Down Payment: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10241280" y="4370832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F59E0B"/>
                </a:solidFill>
                <a:latin typeface="Calibri"/>
              </a:defRPr>
            </a:pPr>
            <a:r>
              <a:t>-$200.00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046720" y="4572000"/>
            <a:ext cx="20116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Calibri"/>
              </a:defRPr>
            </a:pPr>
            <a:r>
              <a:t>Amount Due: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0241280" y="457200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10B981"/>
                </a:solidFill>
                <a:latin typeface="Calibri"/>
              </a:defRPr>
            </a:pPr>
            <a:r>
              <a:t>$695.32</a:t>
            </a:r>
          </a:p>
        </p:txBody>
      </p:sp>
      <p:sp>
        <p:nvSpPr>
          <p:cNvPr id="88" name="Rounded Rectangle 87"/>
          <p:cNvSpPr/>
          <p:nvPr/>
        </p:nvSpPr>
        <p:spPr>
          <a:xfrm>
            <a:off x="731520" y="507492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914400" y="51663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914400" y="548640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Build detailed, professional quotes in under 2 minutes — right on site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Dropdown shows stock levels so you know availability before adding items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Overstock warning prevents quoting more parts than you have on hand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Services (tune-ups, labor) have unlimited qty — only physical parts are tracked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Auto-calculated totals with tax eliminate math errors on every quote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Quote/Job Detail — View &amp; Edit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Full lifecycle view of any quote or job — edit line items, record payments, email clients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188720"/>
            <a:ext cx="2011680" cy="4114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22960" y="1216152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FFFFF"/>
                </a:solidFill>
                <a:latin typeface="Calibri"/>
              </a:defRPr>
            </a:pPr>
            <a:r>
              <a:t>Job #J-2045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017520" y="1216152"/>
            <a:ext cx="2103120" cy="38404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3108960" y="1216152"/>
            <a:ext cx="1920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  <a:latin typeface="Calibri"/>
              </a:defRPr>
            </a:pPr>
            <a:r>
              <a:t>PENDING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8960" y="1399032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Quote sent, awaiting approval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394960" y="1216152"/>
            <a:ext cx="2103120" cy="38404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486400" y="1216152"/>
            <a:ext cx="1920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2563EB"/>
                </a:solidFill>
                <a:latin typeface="Calibri"/>
              </a:defRPr>
            </a:pPr>
            <a:r>
              <a:t>SCHEDULED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1399032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Approved and on the calendar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772400" y="1216152"/>
            <a:ext cx="2103120" cy="38404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863840" y="1216152"/>
            <a:ext cx="1920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06B6D4"/>
                </a:solidFill>
                <a:latin typeface="Calibri"/>
              </a:defRPr>
            </a:pPr>
            <a:r>
              <a:t>IN PROGRESS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63840" y="1399032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Technician is on site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0149840" y="1216152"/>
            <a:ext cx="2103120" cy="38404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10241280" y="1216152"/>
            <a:ext cx="19202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  <a:latin typeface="Calibri"/>
              </a:defRPr>
            </a:pPr>
            <a:r>
              <a:t>COMPLETED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241280" y="1399032"/>
            <a:ext cx="192024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0">
                <a:solidFill>
                  <a:srgbClr val="94A3B8"/>
                </a:solidFill>
                <a:latin typeface="Calibri"/>
              </a:defRPr>
            </a:pPr>
            <a:r>
              <a:t>Work done, ready to invoice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31520" y="1783080"/>
            <a:ext cx="1737360" cy="36576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731520" y="1810512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Save Changes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651760" y="1783080"/>
            <a:ext cx="1737360" cy="365760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2651760" y="1810512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Email Quote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0" y="1783080"/>
            <a:ext cx="1737360" cy="365760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572000" y="1810512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Email Invoice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6492240" y="1783080"/>
            <a:ext cx="1737360" cy="36576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6492240" y="1810512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Schedule Job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0" y="182880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Buttons change based on job status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31520" y="2377440"/>
            <a:ext cx="3657600" cy="1188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914400" y="24688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Customer Details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2788920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BD5E1"/>
                </a:solidFill>
                <a:latin typeface="Calibri"/>
              </a:defRPr>
            </a:pPr>
            <a:r>
              <a:t>Acme Corp  |  info@acme.com  |  555-0200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2971800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BD5E1"/>
                </a:solidFill>
                <a:latin typeface="Calibri"/>
              </a:defRPr>
            </a:pPr>
            <a:r>
              <a:t>800 Innovation Dr, Tech Park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" y="3154680"/>
            <a:ext cx="32004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BD5E1"/>
                </a:solidFill>
                <a:latin typeface="Calibri"/>
              </a:defRPr>
            </a:pPr>
            <a:r>
              <a:t>Commercial HVAC Install — Full system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4572000" y="2377440"/>
            <a:ext cx="411480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4754880" y="24688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Editable Line Items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54880" y="27889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Commercial HVAC Unit — 1 × $3,200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98079" y="2788920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94A3B8"/>
                </a:solidFill>
                <a:latin typeface="Calibri"/>
              </a:defRPr>
            </a:pPr>
            <a:r>
              <a:t>12 in stock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54880" y="2990088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Copper Pipe 3/4" — 6 × $28.50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498079" y="2990088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1">
                <a:solidFill>
                  <a:srgbClr val="EF4444"/>
                </a:solidFill>
                <a:latin typeface="Calibri"/>
              </a:defRPr>
            </a:pPr>
            <a:r>
              <a:t>⚠ Only 4 on hand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754880" y="3191256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Standard Service Call — 1 × $99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98079" y="3191256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94A3B8"/>
                </a:solidFill>
                <a:latin typeface="Calibri"/>
              </a:defRPr>
            </a:pPr>
            <a:r>
              <a:t>Service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54880" y="3392424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Labor (8 hrs × $120/hr)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498079" y="3392424"/>
            <a:ext cx="109728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94A3B8"/>
                </a:solidFill>
                <a:latin typeface="Calibri"/>
              </a:defRPr>
            </a:pPr>
            <a:r>
              <a:t>—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8869680" y="2377440"/>
            <a:ext cx="2743200" cy="1188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9052560" y="2468880"/>
            <a:ext cx="2377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Payment Tracking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052560" y="2743200"/>
            <a:ext cx="12801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4A3B8"/>
                </a:solidFill>
                <a:latin typeface="Calibri"/>
              </a:defRPr>
            </a:pPr>
            <a:r>
              <a:t>Previously Paid: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332720" y="2743200"/>
            <a:ext cx="1097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94A3B8"/>
                </a:solidFill>
                <a:latin typeface="Calibri"/>
              </a:defRPr>
            </a:pPr>
            <a:r>
              <a:t>$1,000.00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052560" y="2907792"/>
            <a:ext cx="12801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4A3B8"/>
                </a:solidFill>
                <a:latin typeface="Calibri"/>
              </a:defRPr>
            </a:pPr>
            <a:r>
              <a:t>Payment Now: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332720" y="2907792"/>
            <a:ext cx="1097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FFFFFF"/>
                </a:solidFill>
                <a:latin typeface="Calibri"/>
              </a:defRPr>
            </a:pPr>
            <a:r>
              <a:t>$500.00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052560" y="3072384"/>
            <a:ext cx="12801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4A3B8"/>
                </a:solidFill>
                <a:latin typeface="Calibri"/>
              </a:defRPr>
            </a:pPr>
            <a:r>
              <a:t>Method: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332720" y="3072384"/>
            <a:ext cx="1097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FFFFFF"/>
                </a:solidFill>
                <a:latin typeface="Calibri"/>
              </a:defRPr>
            </a:pPr>
            <a:r>
              <a:t>Credit Card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052560" y="3236976"/>
            <a:ext cx="12801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94A3B8"/>
                </a:solidFill>
                <a:latin typeface="Calibri"/>
              </a:defRPr>
            </a:pPr>
            <a:r>
              <a:t>Balance: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332720" y="3236976"/>
            <a:ext cx="10972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EF4444"/>
                </a:solidFill>
                <a:latin typeface="Calibri"/>
              </a:defRPr>
            </a:pPr>
            <a:r>
              <a:t>$2,695.32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31520" y="3749039"/>
            <a:ext cx="1069848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914400" y="37947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Full Job Lifecycle — One Page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91440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TextBox 54"/>
          <p:cNvSpPr txBox="1"/>
          <p:nvPr/>
        </p:nvSpPr>
        <p:spPr>
          <a:xfrm>
            <a:off x="91440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94A3B8"/>
                </a:solidFill>
                <a:latin typeface="Calibri"/>
              </a:defRPr>
            </a:pPr>
            <a:r>
              <a:t>Quote Created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08483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224028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TextBox 57"/>
          <p:cNvSpPr txBox="1"/>
          <p:nvPr/>
        </p:nvSpPr>
        <p:spPr>
          <a:xfrm>
            <a:off x="224028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59E0B"/>
                </a:solidFill>
                <a:latin typeface="Calibri"/>
              </a:defRPr>
            </a:pPr>
            <a:r>
              <a:t>Quote Sent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41071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356616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TextBox 60"/>
          <p:cNvSpPr txBox="1"/>
          <p:nvPr/>
        </p:nvSpPr>
        <p:spPr>
          <a:xfrm>
            <a:off x="356616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10B981"/>
                </a:solidFill>
                <a:latin typeface="Calibri"/>
              </a:defRPr>
            </a:pPr>
            <a:r>
              <a:t>Client Approves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3659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489204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TextBox 63"/>
          <p:cNvSpPr txBox="1"/>
          <p:nvPr/>
        </p:nvSpPr>
        <p:spPr>
          <a:xfrm>
            <a:off x="489204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2563EB"/>
                </a:solidFill>
                <a:latin typeface="Calibri"/>
              </a:defRPr>
            </a:pPr>
            <a:r>
              <a:t>Job Scheduled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06247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621792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TextBox 66"/>
          <p:cNvSpPr txBox="1"/>
          <p:nvPr/>
        </p:nvSpPr>
        <p:spPr>
          <a:xfrm>
            <a:off x="621792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06B6D4"/>
                </a:solidFill>
                <a:latin typeface="Calibri"/>
              </a:defRPr>
            </a:pPr>
            <a:r>
              <a:t>In Progress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8835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754380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TextBox 69"/>
          <p:cNvSpPr txBox="1"/>
          <p:nvPr/>
        </p:nvSpPr>
        <p:spPr>
          <a:xfrm>
            <a:off x="754380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10B981"/>
                </a:solidFill>
                <a:latin typeface="Calibri"/>
              </a:defRPr>
            </a:pPr>
            <a:r>
              <a:t>Completed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1423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886968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886968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F59E0B"/>
                </a:solidFill>
                <a:latin typeface="Calibri"/>
              </a:defRPr>
            </a:pPr>
            <a:r>
              <a:t>Invoice Sent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040112" y="4160520"/>
            <a:ext cx="137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  <a:latin typeface="Calibri"/>
              </a:defRPr>
            </a:pPr>
            <a:r>
              <a:t>→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10195560" y="4160520"/>
            <a:ext cx="114300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TextBox 75"/>
          <p:cNvSpPr txBox="1"/>
          <p:nvPr/>
        </p:nvSpPr>
        <p:spPr>
          <a:xfrm>
            <a:off x="10195560" y="4178808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700" b="1">
                <a:solidFill>
                  <a:srgbClr val="10B981"/>
                </a:solidFill>
                <a:latin typeface="Calibri"/>
              </a:defRPr>
            </a:pPr>
            <a:r>
              <a:t>Payment Received</a:t>
            </a:r>
          </a:p>
        </p:txBody>
      </p:sp>
      <p:sp>
        <p:nvSpPr>
          <p:cNvPr id="77" name="Rounded Rectangle 76"/>
          <p:cNvSpPr/>
          <p:nvPr/>
        </p:nvSpPr>
        <p:spPr>
          <a:xfrm>
            <a:off x="731520" y="484632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TextBox 77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914400" y="525780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One screen to manage the entire life of a job — from first quote to final payment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Email quotes &amp; invoices directly to clients without switching to another app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Edit line items and pricing on the fly during a job — adjust scope in real time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Track partial payments and outstanding balances so nothing slips through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Context-aware buttons: only see actions relevant to the current job status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Quick-Create Modals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Add customers, products, and schedule jobs without leaving the page — inline modals keep you in flow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371600"/>
            <a:ext cx="3566160" cy="3474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640080" y="14630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Calibri"/>
              </a:defRPr>
            </a:pPr>
            <a:r>
              <a:t>Add New Customer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83280" y="14630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600" b="0">
                <a:solidFill>
                  <a:srgbClr val="94A3B8"/>
                </a:solidFill>
                <a:latin typeface="Calibri"/>
              </a:defRPr>
            </a:pPr>
            <a:r>
              <a:t>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192024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Full Name *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" y="2103120"/>
            <a:ext cx="3108960" cy="29260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640080" y="246888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Email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" y="2651760"/>
            <a:ext cx="3108960" cy="29260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40080" y="30175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Phone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3200400"/>
            <a:ext cx="3108960" cy="29260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40080" y="356616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Address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" y="3749040"/>
            <a:ext cx="3108960" cy="29260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640080" y="4206240"/>
            <a:ext cx="3108960" cy="36576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40080" y="4233672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Calibri"/>
              </a:defRPr>
            </a:pPr>
            <a:r>
              <a:t>Create Customer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709160"/>
            <a:ext cx="3566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94A3B8"/>
                </a:solidFill>
                <a:latin typeface="Calibri"/>
              </a:defRPr>
            </a:pPr>
            <a:r>
              <a:t>Accessible from: /customers page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297680" y="1371600"/>
            <a:ext cx="3566160" cy="3474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480560" y="14630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Calibri"/>
              </a:defRPr>
            </a:pPr>
            <a:r>
              <a:t>Add New Product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223760" y="14630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600" b="0">
                <a:solidFill>
                  <a:srgbClr val="94A3B8"/>
                </a:solidFill>
                <a:latin typeface="Calibri"/>
              </a:defRPr>
            </a:pPr>
            <a:r>
              <a:t>×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192024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Product Name *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480560" y="2103120"/>
            <a:ext cx="3108960" cy="29260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480560" y="256032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Description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480560" y="2743200"/>
            <a:ext cx="3108960" cy="50292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4480560" y="3200400"/>
            <a:ext cx="2743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Unit Price *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480560" y="3383280"/>
            <a:ext cx="3108960" cy="292608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572000" y="3401568"/>
            <a:ext cx="2743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  <a:latin typeface="Calibri"/>
              </a:defRPr>
            </a:pPr>
            <a:r>
              <a:t>$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480560" y="4206240"/>
            <a:ext cx="3108960" cy="365760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4480560" y="4233672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Calibri"/>
              </a:defRPr>
            </a:pPr>
            <a:r>
              <a:t>Create Product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97680" y="4709160"/>
            <a:ext cx="3566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94A3B8"/>
                </a:solidFill>
                <a:latin typeface="Calibri"/>
              </a:defRPr>
            </a:pPr>
            <a:r>
              <a:t>Accessible from: /products page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8138160" y="1371600"/>
            <a:ext cx="3566160" cy="3474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8321040" y="14630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Calibri"/>
              </a:defRPr>
            </a:pPr>
            <a:r>
              <a:t>Schedule a Job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1064240" y="1463040"/>
            <a:ext cx="457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600" b="0">
                <a:solidFill>
                  <a:srgbClr val="94A3B8"/>
                </a:solidFill>
                <a:latin typeface="Calibri"/>
              </a:defRPr>
            </a:pPr>
            <a:r>
              <a:t>×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321040" y="1920240"/>
            <a:ext cx="3108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Select Pending Job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8321040" y="2148840"/>
            <a:ext cx="3108960" cy="320040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8412480" y="2176272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FFFFFF"/>
                </a:solidFill>
                <a:latin typeface="Calibri"/>
              </a:defRPr>
            </a:pPr>
            <a:r>
              <a:t>J-2048 — HVAC Repair ($1,200) ▾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21040" y="2651760"/>
            <a:ext cx="310896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Pending Jobs Available: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8321040" y="2880360"/>
            <a:ext cx="3108960" cy="201168"/>
          </a:xfrm>
          <a:prstGeom prst="round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8412480" y="2880360"/>
            <a:ext cx="29260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J-2048 — HVAC Repair — $1,200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8321040" y="3108960"/>
            <a:ext cx="3108960" cy="201168"/>
          </a:xfrm>
          <a:prstGeom prst="round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8412480" y="3108960"/>
            <a:ext cx="29260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J-2049 — Plumbing Fix — $450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8321040" y="3337560"/>
            <a:ext cx="3108960" cy="201168"/>
          </a:xfrm>
          <a:prstGeom prst="round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8412480" y="3337560"/>
            <a:ext cx="29260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CBD5E1"/>
                </a:solidFill>
                <a:latin typeface="Calibri"/>
              </a:defRPr>
            </a:pPr>
            <a:r>
              <a:t>J-2050 — Electrical Work — $2,100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8321040" y="3657600"/>
            <a:ext cx="3108960" cy="320040"/>
          </a:xfrm>
          <a:prstGeom prst="roundRect">
            <a:avLst/>
          </a:prstGeom>
          <a:solidFill>
            <a:srgbClr val="1525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8321040" y="3685032"/>
            <a:ext cx="31089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10B981"/>
                </a:solidFill>
                <a:latin typeface="Calibri"/>
              </a:defRPr>
            </a:pPr>
            <a:r>
              <a:t>Scheduling for: Today @ 9:00 AM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321040" y="4206240"/>
            <a:ext cx="3108960" cy="365760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8321040" y="4233672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Calibri"/>
              </a:defRPr>
            </a:pPr>
            <a:r>
              <a:t>Confirm Schedule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38160" y="4709160"/>
            <a:ext cx="35661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94A3B8"/>
                </a:solidFill>
                <a:latin typeface="Calibri"/>
              </a:defRPr>
            </a:pPr>
            <a:r>
              <a:t>Accessible from: /schedule calendar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5029200"/>
            <a:ext cx="111556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TextBox 49"/>
          <p:cNvSpPr txBox="1"/>
          <p:nvPr/>
        </p:nvSpPr>
        <p:spPr>
          <a:xfrm>
            <a:off x="640080" y="5120640"/>
            <a:ext cx="10789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40080" y="5440680"/>
            <a:ext cx="107899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Add customers and products on the fly — no navigating away from your workflow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Schedule pending jobs in two clicks from the calendar view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Required fields are clearly marked so nothing gets missed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Modals keep context: you stay on the list page and see your new record instantly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Platform Management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8B5CF6"/>
                </a:solidFill>
                <a:latin typeface="Calibri"/>
              </a:defRPr>
            </a:pPr>
            <a:r>
              <a:t>Superuser only — Onboard new companies and manage tenant owners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601200" y="320040"/>
            <a:ext cx="1920240" cy="411480"/>
          </a:xfrm>
          <a:prstGeom prst="roundRect">
            <a:avLst/>
          </a:prstGeom>
          <a:solidFill>
            <a:srgbClr val="2D1B3D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36576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8B5CF6"/>
                </a:solidFill>
                <a:latin typeface="Calibri"/>
              </a:defRPr>
            </a:pPr>
            <a:r>
              <a:t>Superuser Only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371600"/>
            <a:ext cx="4572000" cy="3200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46304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Onboard New Company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01168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Company Name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14400" y="2240280"/>
            <a:ext cx="4114800" cy="347472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14400" y="26517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Owner Email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880360"/>
            <a:ext cx="4114800" cy="347472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914400" y="329184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Initial Password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4400" y="3520440"/>
            <a:ext cx="4114800" cy="347472"/>
          </a:xfrm>
          <a:prstGeom prst="roundRect">
            <a:avLst/>
          </a:prstGeom>
          <a:solidFill>
            <a:srgbClr val="0F172A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914400" y="4023360"/>
            <a:ext cx="4114800" cy="384048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914400" y="4050791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Create Owner Account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60720" y="1371600"/>
            <a:ext cx="5669280" cy="3200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5943600" y="14630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Active Companies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43600" y="2011680"/>
            <a:ext cx="521208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6019800" y="2062480"/>
            <a:ext cx="2133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Owner Email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05800" y="2062480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Company ID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134600" y="2062480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Status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43600" y="2359152"/>
            <a:ext cx="521208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019800" y="2409952"/>
            <a:ext cx="2133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owner@acmeservice.com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305800" y="2409952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comp_001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34600" y="2409952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Active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43600" y="2706624"/>
            <a:ext cx="521208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019800" y="2757424"/>
            <a:ext cx="2133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admin@fixitpros.com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05800" y="2757424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comp_002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134600" y="2757424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Active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43600" y="3054096"/>
            <a:ext cx="521208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6019800" y="3104896"/>
            <a:ext cx="21336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boss@plumbright.com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05800" y="3104896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comp_003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134600" y="3104896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Active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731520" y="484632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914400" y="49377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4400" y="525780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Self-service onboarding — new companies can be live in under 60 seconds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Complete data isolation between companies for security and privacy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Centralized platform management without touching the database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Scale from 1 company to 1,000 with the same simple interface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762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914400" y="54864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rPr dirty="0"/>
              <a:t>Why </a:t>
            </a:r>
            <a:r>
              <a:rPr dirty="0" err="1"/>
              <a:t>JobberHub</a:t>
            </a:r>
            <a:r>
              <a:rPr dirty="0"/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2563EB"/>
                </a:solidFill>
                <a:latin typeface="Calibri"/>
              </a:defRPr>
            </a:pPr>
            <a:r>
              <a:t>Everything a service professional needs — nothing they don't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920240"/>
            <a:ext cx="347472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31520" y="1920240"/>
            <a:ext cx="3474720" cy="508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20574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2563EB"/>
                </a:solidFill>
                <a:latin typeface="Calibri"/>
              </a:defRPr>
            </a:pPr>
            <a:r>
              <a:t>All-in-One Platform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42316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CRM, quoting, scheduling, invoicing,</a:t>
            </a:r>
            <a:br/>
            <a:r>
              <a:t>inventory &amp; reports in a single app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59" y="1920240"/>
            <a:ext cx="347472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480559" y="1920240"/>
            <a:ext cx="3474720" cy="50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63439" y="20574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0B981"/>
                </a:solidFill>
                <a:latin typeface="Calibri"/>
              </a:defRPr>
            </a:pPr>
            <a:r>
              <a:t>Built for the Trades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663439" y="242316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Designed specifically for plumbers,</a:t>
            </a:r>
            <a:br/>
            <a:r>
              <a:t>HVAC techs, electricians &amp; roofers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598" y="1920240"/>
            <a:ext cx="347472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229598" y="1920240"/>
            <a:ext cx="3474720" cy="508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8412478" y="205740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59E0B"/>
                </a:solidFill>
                <a:latin typeface="Calibri"/>
              </a:defRPr>
            </a:pPr>
            <a:r>
              <a:t>Get Paid Faster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78" y="242316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Quote-to-invoice workflow with</a:t>
            </a:r>
            <a:br/>
            <a:r>
              <a:t>one-click reminders for overdue bills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31520" y="3566160"/>
            <a:ext cx="347472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6B6D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731520" y="3566160"/>
            <a:ext cx="3474720" cy="50800"/>
          </a:xfrm>
          <a:prstGeom prst="rect">
            <a:avLst/>
          </a:prstGeom>
          <a:solidFill>
            <a:srgbClr val="06B6D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914400" y="37033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06B6D4"/>
                </a:solidFill>
                <a:latin typeface="Calibri"/>
              </a:defRPr>
            </a:pPr>
            <a:r>
              <a:t>Never Miss a Job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406908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Visual dispatch board prevents</a:t>
            </a:r>
            <a:br/>
            <a:r>
              <a:t>double-booking &amp; missed appointments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480559" y="3566160"/>
            <a:ext cx="347472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480559" y="3566160"/>
            <a:ext cx="3474720" cy="508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663439" y="37033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8B5CF6"/>
                </a:solidFill>
                <a:latin typeface="Calibri"/>
              </a:defRPr>
            </a:pPr>
            <a:r>
              <a:t>Know Your Numbers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63439" y="406908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Revenue trends, lead sources &amp;</a:t>
            </a:r>
            <a:br/>
            <a:r>
              <a:t>conversion analytics at a glance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229598" y="3566160"/>
            <a:ext cx="347472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5"/>
          <p:cNvSpPr/>
          <p:nvPr/>
        </p:nvSpPr>
        <p:spPr>
          <a:xfrm>
            <a:off x="8229598" y="3566160"/>
            <a:ext cx="3474720" cy="508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8412478" y="370332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EF4444"/>
                </a:solidFill>
                <a:latin typeface="Calibri"/>
              </a:defRPr>
            </a:pPr>
            <a:r>
              <a:t>Scale Your Business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12478" y="4069080"/>
            <a:ext cx="310896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Multi-tenant architecture grows</a:t>
            </a:r>
            <a:br/>
            <a:r>
              <a:t>from solo operator to full team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539496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CBD5E1"/>
                </a:solidFill>
                <a:latin typeface="Calibri"/>
              </a:defRPr>
            </a:pPr>
            <a:r>
              <a:t>Stop juggling spreadsheets, texts, and sticky notes.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57607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Calibri"/>
              </a:defRPr>
            </a:pPr>
            <a:r>
              <a:t>Run your service business from one powerful dashboard.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040001-0ACD-E800-2607-EB91DFF2A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>
            <a:extLst>
              <a:ext uri="{FF2B5EF4-FFF2-40B4-BE49-F238E27FC236}">
                <a16:creationId xmlns:a16="http://schemas.microsoft.com/office/drawing/2014/main" id="{228198A5-82F7-94A3-6B83-CC19C8C73CF8}"/>
              </a:ext>
            </a:extLst>
          </p:cNvPr>
          <p:cNvSpPr txBox="1"/>
          <p:nvPr/>
        </p:nvSpPr>
        <p:spPr>
          <a:xfrm>
            <a:off x="914400" y="548640"/>
            <a:ext cx="10058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rPr lang="en-US" dirty="0"/>
              <a:t>Thanks for viewing our demo!</a:t>
            </a:r>
            <a:endParaRPr dirty="0"/>
          </a:p>
        </p:txBody>
      </p:sp>
      <p:sp>
        <p:nvSpPr>
          <p:cNvPr id="33" name="TextBox 32">
            <a:hlinkClick r:id="rId3"/>
            <a:extLst>
              <a:ext uri="{FF2B5EF4-FFF2-40B4-BE49-F238E27FC236}">
                <a16:creationId xmlns:a16="http://schemas.microsoft.com/office/drawing/2014/main" id="{3C2E462F-6386-B30A-F652-975A3F890079}"/>
              </a:ext>
            </a:extLst>
          </p:cNvPr>
          <p:cNvSpPr txBox="1"/>
          <p:nvPr/>
        </p:nvSpPr>
        <p:spPr>
          <a:xfrm>
            <a:off x="914400" y="2301240"/>
            <a:ext cx="1005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Calibri"/>
              </a:defRPr>
            </a:pPr>
            <a:r>
              <a:rPr lang="en-US" dirty="0"/>
              <a:t>Please contact us at </a:t>
            </a:r>
            <a:br>
              <a:rPr lang="en-US" dirty="0"/>
            </a:br>
            <a:r>
              <a:rPr lang="en-US" dirty="0">
                <a:hlinkClick r:id="rId4"/>
              </a:rPr>
              <a:t>https://jobberhub.net/</a:t>
            </a:r>
            <a:br>
              <a:rPr lang="en-US" dirty="0"/>
            </a:br>
            <a:r>
              <a:rPr lang="en-US" dirty="0"/>
              <a:t>to schedule a call!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9285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36576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000" b="1">
                <a:solidFill>
                  <a:srgbClr val="FFFFFF"/>
                </a:solidFill>
                <a:latin typeface="Calibri"/>
              </a:defRPr>
            </a:pPr>
            <a:r>
              <a:t>Platform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14400"/>
            <a:ext cx="2743200" cy="381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2563EB"/>
                </a:solidFill>
                <a:latin typeface="Calibri"/>
              </a:defRPr>
            </a:pPr>
            <a:r>
              <a:t>What is JobberHub?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73736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300">
                <a:solidFill>
                  <a:srgbClr val="CBD5E1"/>
                </a:solidFill>
                <a:latin typeface="Calibri"/>
              </a:defRPr>
            </a:pPr>
            <a:r>
              <a:t>A multi-tenant SaaS platform for service businesses</a:t>
            </a:r>
          </a:p>
          <a:p>
            <a:pPr>
              <a:spcAft>
                <a:spcPts val="600"/>
              </a:spcAft>
              <a:defRPr sz="1300">
                <a:solidFill>
                  <a:srgbClr val="CBD5E1"/>
                </a:solidFill>
                <a:latin typeface="Calibri"/>
              </a:defRPr>
            </a:pPr>
            <a:r>
              <a:t>Centralizes all operations: CRM, quoting, scheduling, billing</a:t>
            </a:r>
          </a:p>
          <a:p>
            <a:pPr>
              <a:spcAft>
                <a:spcPts val="600"/>
              </a:spcAft>
              <a:defRPr sz="1300">
                <a:solidFill>
                  <a:srgbClr val="CBD5E1"/>
                </a:solidFill>
                <a:latin typeface="Calibri"/>
              </a:defRPr>
            </a:pPr>
            <a:r>
              <a:t>Role-based access: Superuser → Owner → Admin → Field Staff</a:t>
            </a:r>
          </a:p>
          <a:p>
            <a:pPr>
              <a:spcAft>
                <a:spcPts val="600"/>
              </a:spcAft>
              <a:defRPr sz="1300">
                <a:solidFill>
                  <a:srgbClr val="CBD5E1"/>
                </a:solidFill>
                <a:latin typeface="Calibri"/>
              </a:defRPr>
            </a:pPr>
            <a:r>
              <a:t>Modern dark-themed UI built with Next.js &amp; Tailwind CSS</a:t>
            </a:r>
          </a:p>
          <a:p>
            <a:pPr>
              <a:spcAft>
                <a:spcPts val="600"/>
              </a:spcAft>
              <a:defRPr sz="1300">
                <a:solidFill>
                  <a:srgbClr val="CBD5E1"/>
                </a:solidFill>
                <a:latin typeface="Calibri"/>
              </a:defRPr>
            </a:pPr>
            <a:r>
              <a:t>FastAPI backend with JWT authentication</a:t>
            </a:r>
          </a:p>
          <a:p>
            <a:pPr>
              <a:spcAft>
                <a:spcPts val="600"/>
              </a:spcAft>
              <a:defRPr sz="1300">
                <a:solidFill>
                  <a:srgbClr val="CBD5E1"/>
                </a:solidFill>
                <a:latin typeface="Calibri"/>
              </a:defRPr>
            </a:pPr>
            <a:r>
              <a:t>Each company gets isolated data with full admin access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188720"/>
            <a:ext cx="5029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2563EB"/>
                </a:solidFill>
                <a:latin typeface="Calibri"/>
              </a:defRPr>
            </a:pPr>
            <a:r>
              <a:t>Role-Based Access Control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1828800"/>
            <a:ext cx="5029200" cy="6400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8B5C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6583680" y="187960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8B5CF6"/>
                </a:solidFill>
                <a:latin typeface="Calibri"/>
              </a:defRPr>
            </a:pPr>
            <a:r>
              <a:t>Superuser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21590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BD5E1"/>
                </a:solidFill>
                <a:latin typeface="Calibri"/>
              </a:defRPr>
            </a:pPr>
            <a:r>
              <a:t>Platform-wide management, onboard companies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2606040"/>
            <a:ext cx="5029200" cy="6400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583680" y="26568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  <a:latin typeface="Calibri"/>
              </a:defRPr>
            </a:pPr>
            <a:r>
              <a:t>Owner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93624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BD5E1"/>
                </a:solidFill>
                <a:latin typeface="Calibri"/>
              </a:defRPr>
            </a:pPr>
            <a:r>
              <a:t>Full company admin access, all screens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3383280"/>
            <a:ext cx="5029200" cy="6400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583680" y="343408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2563EB"/>
                </a:solidFill>
                <a:latin typeface="Calibri"/>
              </a:defRPr>
            </a:pPr>
            <a:r>
              <a:t>Admin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83680" y="371348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BD5E1"/>
                </a:solidFill>
                <a:latin typeface="Calibri"/>
              </a:defRPr>
            </a:pPr>
            <a:r>
              <a:t>Operational access, manage day-to-day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800" y="4160520"/>
            <a:ext cx="5029200" cy="6400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583680" y="421132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F59E0B"/>
                </a:solidFill>
                <a:latin typeface="Calibri"/>
              </a:defRPr>
            </a:pPr>
            <a:r>
              <a:t>Field Staff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0" y="4490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BD5E1"/>
                </a:solidFill>
                <a:latin typeface="Calibri"/>
              </a:defRPr>
            </a:pPr>
            <a:r>
              <a:t>Mobile access for job updates only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1520" y="45720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FFFFFF"/>
                </a:solidFill>
                <a:latin typeface="Calibri"/>
              </a:defRPr>
            </a:pPr>
            <a:r>
              <a:t>Admin Sidebar Navigation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512064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68680" y="51460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Dashboard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20240" y="51714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Executive KPI overview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566160" y="512064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3703320" y="51460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Customers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54880" y="51714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Client database &amp; history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512064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6537960" y="51460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Products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89520" y="51714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Materials, pricing &amp; stock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9235440" y="512064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9372600" y="514604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Quotes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424160" y="517144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Estimates &amp; proposals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31520" y="576072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868680" y="57861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Schedule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20240" y="58115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Dispatch board &amp; calendar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3566160" y="576072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3703320" y="57861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Jobs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54880" y="58115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Active project tracking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00800" y="576072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6537960" y="57861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Invoicing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589520" y="58115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Billing &amp; payments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9235440" y="5760720"/>
            <a:ext cx="2651760" cy="5029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9372600" y="5786120"/>
            <a:ext cx="10972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FFFFFF"/>
                </a:solidFill>
                <a:latin typeface="Calibri"/>
              </a:defRPr>
            </a:pPr>
            <a:r>
              <a:t>Reports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424160" y="581152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94A3B8"/>
                </a:solidFill>
                <a:latin typeface="Calibri"/>
              </a:defRPr>
            </a:pPr>
            <a:r>
              <a:t>Analytics &amp; insights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Admin Dashboard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Your business at a glance — real-time KPIs, active jobs, and today's schedule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2377440" cy="50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914400" y="15494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$12,450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19812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Revenue (MTD)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83280" y="137160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383280" y="1371600"/>
            <a:ext cx="2377440" cy="508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566160" y="15494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66160" y="19812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Open Jobs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035040" y="137160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6035040" y="1371600"/>
            <a:ext cx="2377440" cy="5080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217920" y="15494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5  ($4.2k)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17920" y="19812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Pending Quotes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86800" y="137160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8686800" y="1371600"/>
            <a:ext cx="2377440" cy="508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869680" y="154940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2  ($850)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869680" y="198120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Overdue Invoices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265176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Active Jobs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3063240"/>
            <a:ext cx="777240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07720" y="3114040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Client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19400" y="3114040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Assigned To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648200" y="311404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Status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19800" y="311404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Amount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91400" y="3114040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Type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" y="3410712"/>
            <a:ext cx="777240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07720" y="3461512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Acme Corp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19400" y="3461512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John Doe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48200" y="346151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563EB"/>
                </a:solidFill>
                <a:latin typeface="Calibri"/>
              </a:defRPr>
            </a:pPr>
            <a:r>
              <a:t>In Progress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019800" y="346151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$4,200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91400" y="3461512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HVAC Install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3758184"/>
            <a:ext cx="777240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TextBox 33"/>
          <p:cNvSpPr txBox="1"/>
          <p:nvPr/>
        </p:nvSpPr>
        <p:spPr>
          <a:xfrm>
            <a:off x="807720" y="3808984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Sarah Connor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819400" y="3808984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Mike Smith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48200" y="380898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59E0B"/>
                </a:solidFill>
                <a:latin typeface="Calibri"/>
              </a:defRPr>
            </a:pPr>
            <a:r>
              <a:t>Scheduled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19800" y="380898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$1,800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391400" y="3808984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Perimeter Check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31520" y="4105656"/>
            <a:ext cx="777240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807720" y="4156456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Walter White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819400" y="4156456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Jesse P.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648200" y="415645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Completed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19800" y="415645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$950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91400" y="4156456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Ventilation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12480" y="26517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FFFFFF"/>
                </a:solidFill>
                <a:latin typeface="Calibri"/>
              </a:defRPr>
            </a:pPr>
            <a:r>
              <a:t>Today's Schedule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412480" y="3063240"/>
            <a:ext cx="3200400" cy="21031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8595360" y="3200400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08:00 AM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509760" y="3200400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Team Meeting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595360" y="367588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2563EB"/>
                </a:solidFill>
                <a:latin typeface="Calibri"/>
              </a:defRPr>
            </a:pPr>
            <a:r>
              <a:t>09:30 AM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509760" y="3675888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Install @ 800 Innovation Dr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595360" y="4151376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59E0B"/>
                </a:solidFill>
                <a:latin typeface="Calibri"/>
              </a:defRPr>
            </a:pPr>
            <a:r>
              <a:t>01:00 PM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509760" y="4151376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Quote Assessment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595360" y="4626864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10B981"/>
                </a:solidFill>
                <a:latin typeface="Calibri"/>
              </a:defRPr>
            </a:pPr>
            <a:r>
              <a:t>03:30 PM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509760" y="4626864"/>
            <a:ext cx="19202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CBD5E1"/>
                </a:solidFill>
                <a:latin typeface="Calibri"/>
              </a:defRPr>
            </a:pPr>
            <a:r>
              <a:t>Inventory Restock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31520" y="466344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TextBox 55"/>
          <p:cNvSpPr txBox="1"/>
          <p:nvPr/>
        </p:nvSpPr>
        <p:spPr>
          <a:xfrm>
            <a:off x="914400" y="475488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14400" y="507492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See revenue, jobs &amp; overdue invoices at a glance — no digging through spreadsheets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Know exactly what's happening today with the live schedule panel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Spot overdue invoices immediately so cash flow stays healthy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Quick-create quotes directly from the dashboard to capture leads fast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Customers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Manage your client database, contact info, and customer history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601200" y="320040"/>
            <a:ext cx="192024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36576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+ Add New Client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371600"/>
            <a:ext cx="4572000" cy="4114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" y="1399032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Search by client name...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0" y="1371600"/>
            <a:ext cx="1828800" cy="4114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669280" y="1399032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All Statuses ▾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2011680"/>
            <a:ext cx="1014984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807720" y="2062480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Name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36520" y="2062480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Contact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96840" y="2062480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Address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57160" y="2062480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Since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854440" y="2062480"/>
            <a:ext cx="195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Tags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359152"/>
            <a:ext cx="101498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807720" y="2409952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Jane Doe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36520" y="2409952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jane@email.com | 555-0101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96840" y="2409952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42 Maple St, Suite 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757160" y="2409952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2023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54440" y="2409952"/>
            <a:ext cx="195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VIP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2706624"/>
            <a:ext cx="1014984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07720" y="2757424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Acme Corp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36520" y="2757424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info@acme.com | 555-0200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96840" y="2757424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800 Innovation Dr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57160" y="2757424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Aug 2023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854440" y="2757424"/>
            <a:ext cx="195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Commercial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3054096"/>
            <a:ext cx="101498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07720" y="3104896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Mike Ross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36520" y="3104896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mike.r@email.com | 555-0301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96840" y="3104896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12 Oak Ave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57160" y="3104896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Nov 2023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54440" y="3104896"/>
            <a:ext cx="195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Residential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1520" y="3401568"/>
            <a:ext cx="1014984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07720" y="3452368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Sarah Connor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636520" y="3452368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s.connor@email.com | 555-0401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96840" y="3452368"/>
            <a:ext cx="24079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101 Cyberdyne Way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57160" y="3452368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Sep 2023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854440" y="3452368"/>
            <a:ext cx="1950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Priority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31520" y="393192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914400" y="402336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400" y="434340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All customer info in one place — no more lost phone numbers or sticky notes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Tag clients as VIP, Commercial, Priority for smarter service prioritization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Search &amp; filter instantly — find any client in seconds, not minutes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Track customer history from first quote to completed job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Professional CRM without the enterprise price tag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Products &amp; Inventory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Manage materials, services, pricing, and stock levels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601200" y="320040"/>
            <a:ext cx="192024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601200" y="365760"/>
            <a:ext cx="1920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+ Add New Item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786384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07720" y="1422400"/>
            <a:ext cx="259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Item Name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0920" y="142240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SKU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22520" y="142240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Category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94120" y="1422400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Price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82840" y="1422400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In Stock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1719072"/>
            <a:ext cx="78638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07720" y="1769872"/>
            <a:ext cx="259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R-410A Refrigerant (25lb)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50920" y="176987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REF-410A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22520" y="176987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Materials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4120" y="1769872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$450.00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82840" y="1769872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" y="2066544"/>
            <a:ext cx="786384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807720" y="2117344"/>
            <a:ext cx="259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Copper Pipe 3/4" (10ft)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50920" y="211734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COP-34-10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22520" y="211734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Materials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94120" y="2117344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$28.50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82840" y="2117344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45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2414016"/>
            <a:ext cx="78638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807720" y="2464816"/>
            <a:ext cx="259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Standard Service Call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550920" y="246481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SVC-STD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922520" y="246481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Service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94120" y="2464816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$99.00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82840" y="2464816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N/A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2761488"/>
            <a:ext cx="786384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807720" y="2812288"/>
            <a:ext cx="259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MERV 11 Filter (20x25x1)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50920" y="2812288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FLT-M11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22520" y="2812288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Parts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294120" y="2812288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$25.00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82840" y="2812288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F4444"/>
                </a:solidFill>
                <a:latin typeface="Calibri"/>
              </a:defRPr>
            </a:pPr>
            <a:r>
              <a:t>LOW STOCK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3108960"/>
            <a:ext cx="78638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07720" y="3159760"/>
            <a:ext cx="259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Dual Run Capacitor 35/5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550920" y="315976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CAP-35-5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922520" y="315976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Parts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94120" y="3159760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$18.00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482840" y="3159760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F4444"/>
                </a:solidFill>
                <a:latin typeface="Calibri"/>
              </a:defRPr>
            </a:pPr>
            <a:r>
              <a:t>LOW STOCK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8412480" y="1371600"/>
            <a:ext cx="3200400" cy="1645920"/>
          </a:xfrm>
          <a:prstGeom prst="roundRect">
            <a:avLst/>
          </a:prstGeom>
          <a:solidFill>
            <a:srgbClr val="2D1515"/>
          </a:solidFill>
          <a:ln w="12700">
            <a:solidFill>
              <a:srgbClr val="EF444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8595360" y="14630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F4444"/>
                </a:solidFill>
                <a:latin typeface="Calibri"/>
              </a:defRPr>
            </a:pPr>
            <a:r>
              <a:t>Low Stock Alerts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595360" y="182880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FCA5A5"/>
                </a:solidFill>
                <a:latin typeface="Calibri"/>
              </a:defRPr>
            </a:pPr>
            <a:r>
              <a:t>MERV 11 Filters — 3 left</a:t>
            </a:r>
          </a:p>
          <a:p>
            <a:pPr>
              <a:spcAft>
                <a:spcPts val="600"/>
              </a:spcAft>
              <a:defRPr sz="1100">
                <a:solidFill>
                  <a:srgbClr val="FCA5A5"/>
                </a:solidFill>
                <a:latin typeface="Calibri"/>
              </a:defRPr>
            </a:pPr>
            <a:r>
              <a:t>Capacitor 35/5 — 8 left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8595360" y="2560320"/>
            <a:ext cx="1645920" cy="320040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TextBox 45"/>
          <p:cNvSpPr txBox="1"/>
          <p:nvPr/>
        </p:nvSpPr>
        <p:spPr>
          <a:xfrm>
            <a:off x="8595360" y="2578608"/>
            <a:ext cx="16459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  <a:latin typeface="Calibri"/>
              </a:defRPr>
            </a:pPr>
            <a:r>
              <a:t>Order Restock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8412480" y="3200400"/>
            <a:ext cx="3200400" cy="13716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TextBox 47"/>
          <p:cNvSpPr txBox="1"/>
          <p:nvPr/>
        </p:nvSpPr>
        <p:spPr>
          <a:xfrm>
            <a:off x="8595360" y="32918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t>Most Sold (This Month)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595360" y="365760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CBD5E1"/>
                </a:solidFill>
                <a:latin typeface="Calibri"/>
              </a:defRPr>
            </a:pPr>
            <a:r>
              <a:t>1. Seasonal Tune-Up</a:t>
            </a:r>
          </a:p>
          <a:p>
            <a:pPr>
              <a:spcAft>
                <a:spcPts val="600"/>
              </a:spcAft>
              <a:defRPr sz="1100">
                <a:solidFill>
                  <a:srgbClr val="CBD5E1"/>
                </a:solidFill>
                <a:latin typeface="Calibri"/>
              </a:defRPr>
            </a:pPr>
            <a:r>
              <a:t>2. Labor (Standard)</a:t>
            </a:r>
          </a:p>
          <a:p>
            <a:pPr>
              <a:spcAft>
                <a:spcPts val="600"/>
              </a:spcAft>
              <a:defRPr sz="1100">
                <a:solidFill>
                  <a:srgbClr val="CBD5E1"/>
                </a:solidFill>
                <a:latin typeface="Calibri"/>
              </a:defRPr>
            </a:pPr>
            <a:r>
              <a:t>3. Freon Refill</a:t>
            </a:r>
          </a:p>
          <a:p>
            <a:pPr>
              <a:spcAft>
                <a:spcPts val="600"/>
              </a:spcAft>
              <a:defRPr sz="1100">
                <a:solidFill>
                  <a:srgbClr val="CBD5E1"/>
                </a:solidFill>
                <a:latin typeface="Calibri"/>
              </a:defRPr>
            </a:pPr>
            <a:r>
              <a:t>4. Drain Clearing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731520" y="475488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914400" y="484632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14400" y="516636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Never run out of parts mid-job — low stock alerts keep your truck stocked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Standardize pricing across your team so every quote is consistent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Track what sells most to make smarter purchasing decisions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SKU tracking makes reordering fast and accurate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Quotes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Create, manage, and track estimates for your clients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418320" y="320040"/>
            <a:ext cx="210312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418320" y="3657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Create New Quote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731520" y="1280160"/>
            <a:ext cx="2377440" cy="5080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Drafts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83280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383280" y="1280160"/>
            <a:ext cx="2377440" cy="5080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566160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Sent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035040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035040" y="1280160"/>
            <a:ext cx="2377440" cy="50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6217920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17920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Approved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686800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8686800" y="1280160"/>
            <a:ext cx="2377440" cy="50800"/>
          </a:xfrm>
          <a:prstGeom prst="rect">
            <a:avLst/>
          </a:prstGeom>
          <a:solidFill>
            <a:srgbClr val="8B5C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869680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869680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Converted to Job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2560320"/>
            <a:ext cx="969264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80772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Quote #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79320" y="2611120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Client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91000" y="2611120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Date Sent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36920" y="2611120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Amount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48284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Status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854440" y="2611120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Actions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1520" y="2907792"/>
            <a:ext cx="96926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80772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Q-1024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79320" y="2958592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Mike Ross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91000" y="2958592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24, 2023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36920" y="2958592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$4,200.00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8284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59E0B"/>
                </a:solidFill>
                <a:latin typeface="Calibri"/>
              </a:defRPr>
            </a:pPr>
            <a:r>
              <a:t>Sent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854440" y="2958592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Edit / Delete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3255264"/>
            <a:ext cx="969264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0772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Q-1023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79320" y="3306064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Harvey Specter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91000" y="3306064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23, 2023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836920" y="3306064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$12,500.00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48284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59E0B"/>
                </a:solidFill>
                <a:latin typeface="Calibri"/>
              </a:defRPr>
            </a:pPr>
            <a:r>
              <a:t>Draft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854440" y="3306064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Edit / Delete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31520" y="3602736"/>
            <a:ext cx="969264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80772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Q-1022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179320" y="3653536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Jessica Pearson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191000" y="3653536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20, 2023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836920" y="3653536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$850.00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48284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Approved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854440" y="3653536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Edit / Delete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31520" y="3950208"/>
            <a:ext cx="969264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807720" y="4001008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Q-1021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179320" y="4001008"/>
            <a:ext cx="18592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Louis Litt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191000" y="4001008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18, 2023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836920" y="4001008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$3,200.00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482840" y="4001008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8B5CF6"/>
                </a:solidFill>
                <a:latin typeface="Calibri"/>
              </a:defRPr>
            </a:pPr>
            <a:r>
              <a:t>Converted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854440" y="4001008"/>
            <a:ext cx="14935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Edit / Delete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1520" y="429768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BD5E1"/>
                </a:solidFill>
                <a:latin typeface="Calibri"/>
              </a:defRPr>
            </a:pPr>
            <a:r>
              <a:t>Quote Lifecycle:   Draft  →  Sent  →  Approved  →  Converted to Job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731520" y="475488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TextBox 58"/>
          <p:cNvSpPr txBox="1"/>
          <p:nvPr/>
        </p:nvSpPr>
        <p:spPr>
          <a:xfrm>
            <a:off x="914400" y="484632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914400" y="516636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Send professional quotes in minutes, not hours — win more bids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Track every quote from draft to conversion so nothing falls through the cracks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See your pipeline value at a glance ($4.2k pending = revenue you can plan for)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One-click conversion from approved quote to active job — no re-entry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Active Jobs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Track, dispatch, and manage ongoing projects in real time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418320" y="320040"/>
            <a:ext cx="210312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418320" y="365760"/>
            <a:ext cx="2103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Calibri"/>
              </a:defRPr>
            </a:pPr>
            <a:r>
              <a:t>+ Create New Job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1371600"/>
            <a:ext cx="996696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07720" y="1422400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Job ID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5000" y="1422400"/>
            <a:ext cx="2773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Client / Address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31080" y="142240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Technician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02680" y="1422400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Schedule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31480" y="142240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Status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03080" y="142240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Actions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1719072"/>
            <a:ext cx="996696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807720" y="1769872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J-2045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5000" y="1769872"/>
            <a:ext cx="2773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Acme Corp — 800 Innovation Dr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31080" y="176987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John Doe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02680" y="1769872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Today 8:00 AM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31480" y="176987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2563EB"/>
                </a:solidFill>
                <a:latin typeface="Calibri"/>
              </a:defRPr>
            </a:pPr>
            <a:r>
              <a:t>In Progress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03080" y="176987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Manage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066544"/>
            <a:ext cx="996696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07720" y="2117344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J-2046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05000" y="2117344"/>
            <a:ext cx="2773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Sarah Connor — 101 Cyberdyne Way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31080" y="211734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Mike Smith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02680" y="2117344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Today 1:00 PM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31480" y="211734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59E0B"/>
                </a:solidFill>
                <a:latin typeface="Calibri"/>
              </a:defRPr>
            </a:pPr>
            <a:r>
              <a:t>Scheduled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03080" y="211734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Manage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" y="2414016"/>
            <a:ext cx="996696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07720" y="2464816"/>
            <a:ext cx="944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J-2044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05000" y="2464816"/>
            <a:ext cx="27736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Walter White — 308 Negra Arroyo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831080" y="246481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Jesse P.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02680" y="2464816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Yesterday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31480" y="246481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Completed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403080" y="246481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Manage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31520" y="283464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Calibri"/>
              </a:defRPr>
            </a:pPr>
            <a:r>
              <a:t>Status Legend:</a:t>
            </a:r>
          </a:p>
        </p:txBody>
      </p:sp>
      <p:sp>
        <p:nvSpPr>
          <p:cNvPr id="35" name="Oval 34"/>
          <p:cNvSpPr/>
          <p:nvPr/>
        </p:nvSpPr>
        <p:spPr>
          <a:xfrm>
            <a:off x="2560320" y="2926080"/>
            <a:ext cx="127000" cy="1270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TextBox 35"/>
          <p:cNvSpPr txBox="1"/>
          <p:nvPr/>
        </p:nvSpPr>
        <p:spPr>
          <a:xfrm>
            <a:off x="2763520" y="2880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2563EB"/>
                </a:solidFill>
                <a:latin typeface="Calibri"/>
              </a:defRPr>
            </a:pPr>
            <a:r>
              <a:t>In Progress</a:t>
            </a:r>
          </a:p>
        </p:txBody>
      </p:sp>
      <p:sp>
        <p:nvSpPr>
          <p:cNvPr id="37" name="Oval 36"/>
          <p:cNvSpPr/>
          <p:nvPr/>
        </p:nvSpPr>
        <p:spPr>
          <a:xfrm>
            <a:off x="4206240" y="2926080"/>
            <a:ext cx="127000" cy="127000"/>
          </a:xfrm>
          <a:prstGeom prst="ellipse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4409440" y="2880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F59E0B"/>
                </a:solidFill>
                <a:latin typeface="Calibri"/>
              </a:defRPr>
            </a:pPr>
            <a:r>
              <a:t>Scheduled</a:t>
            </a:r>
          </a:p>
        </p:txBody>
      </p:sp>
      <p:sp>
        <p:nvSpPr>
          <p:cNvPr id="39" name="Oval 38"/>
          <p:cNvSpPr/>
          <p:nvPr/>
        </p:nvSpPr>
        <p:spPr>
          <a:xfrm>
            <a:off x="5852160" y="2926080"/>
            <a:ext cx="127000" cy="1270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TextBox 39"/>
          <p:cNvSpPr txBox="1"/>
          <p:nvPr/>
        </p:nvSpPr>
        <p:spPr>
          <a:xfrm>
            <a:off x="6055360" y="2880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0B981"/>
                </a:solidFill>
                <a:latin typeface="Calibri"/>
              </a:defRPr>
            </a:pPr>
            <a:r>
              <a:t>Completed</a:t>
            </a:r>
          </a:p>
        </p:txBody>
      </p:sp>
      <p:sp>
        <p:nvSpPr>
          <p:cNvPr id="41" name="Oval 40"/>
          <p:cNvSpPr/>
          <p:nvPr/>
        </p:nvSpPr>
        <p:spPr>
          <a:xfrm>
            <a:off x="7498080" y="2926080"/>
            <a:ext cx="127000" cy="127000"/>
          </a:xfrm>
          <a:prstGeom prst="ellipse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1"/>
          <p:cNvSpPr txBox="1"/>
          <p:nvPr/>
        </p:nvSpPr>
        <p:spPr>
          <a:xfrm>
            <a:off x="7701280" y="2880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Pending</a:t>
            </a:r>
          </a:p>
        </p:txBody>
      </p:sp>
      <p:sp>
        <p:nvSpPr>
          <p:cNvPr id="43" name="Oval 42"/>
          <p:cNvSpPr/>
          <p:nvPr/>
        </p:nvSpPr>
        <p:spPr>
          <a:xfrm>
            <a:off x="9144000" y="2926080"/>
            <a:ext cx="127000" cy="12700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TextBox 43"/>
          <p:cNvSpPr txBox="1"/>
          <p:nvPr/>
        </p:nvSpPr>
        <p:spPr>
          <a:xfrm>
            <a:off x="9347200" y="2880360"/>
            <a:ext cx="1371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EF4444"/>
                </a:solidFill>
                <a:latin typeface="Calibri"/>
              </a:defRPr>
            </a:pPr>
            <a:r>
              <a:t>Cancelled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1520" y="338328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BD5E1"/>
                </a:solidFill>
                <a:latin typeface="Calibri"/>
              </a:defRPr>
            </a:pPr>
            <a:r>
              <a:t>Job Workflow:   Quote Approved → Job Created → Technician Assigned → Scheduled → In Progress → Completed → Invoice Sent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731520" y="411480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914400" y="420624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14400" y="452628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Know exactly where every job stands — no more 'what's the status?' calls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Assign technicians and track who's doing what in real time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Full audit trail from quote to completion protects your business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Manage button gives instant access to job details, notes, and history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Color-coded statuses let you scan 50 jobs in seconds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Schedule &amp; Dispatch Board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Visual weekly calendar for team dispatch and capacity planning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772400" y="320040"/>
            <a:ext cx="1463040" cy="384048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7772400" y="347472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Week View ▾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418320" y="320040"/>
            <a:ext cx="1463040" cy="384048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418320" y="347472"/>
            <a:ext cx="14630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Filter Crew ▾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0789920" y="320040"/>
            <a:ext cx="1097280" cy="384048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789920" y="347472"/>
            <a:ext cx="10972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Calibri"/>
              </a:defRPr>
            </a:pPr>
            <a:r>
              <a:t>+ New Visit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1280160"/>
            <a:ext cx="10698480" cy="3200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731520" y="1280160"/>
            <a:ext cx="2139696" cy="320040"/>
          </a:xfrm>
          <a:prstGeom prst="rect">
            <a:avLst/>
          </a:prstGeom>
          <a:solidFill>
            <a:srgbClr val="1A2538"/>
          </a:solidFill>
          <a:ln w="635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833120" y="1318260"/>
            <a:ext cx="19364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Monday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71216" y="1280160"/>
            <a:ext cx="2139696" cy="320040"/>
          </a:xfrm>
          <a:prstGeom prst="rect">
            <a:avLst/>
          </a:prstGeom>
          <a:solidFill>
            <a:srgbClr val="1A2538"/>
          </a:solidFill>
          <a:ln w="635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2972816" y="1318260"/>
            <a:ext cx="19364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Tuesday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10912" y="1280160"/>
            <a:ext cx="2139696" cy="320040"/>
          </a:xfrm>
          <a:prstGeom prst="rect">
            <a:avLst/>
          </a:prstGeom>
          <a:solidFill>
            <a:srgbClr val="1A2538"/>
          </a:solidFill>
          <a:ln w="635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112512" y="1318260"/>
            <a:ext cx="19364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Calibri"/>
              </a:defRPr>
            </a:pPr>
            <a:r>
              <a:t>Wednesday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150608" y="1280160"/>
            <a:ext cx="2139696" cy="320040"/>
          </a:xfrm>
          <a:prstGeom prst="rect">
            <a:avLst/>
          </a:prstGeom>
          <a:solidFill>
            <a:srgbClr val="1A2538"/>
          </a:solidFill>
          <a:ln w="635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252208" y="1318260"/>
            <a:ext cx="19364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Thursday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290304" y="1280160"/>
            <a:ext cx="2139696" cy="320040"/>
          </a:xfrm>
          <a:prstGeom prst="rect">
            <a:avLst/>
          </a:prstGeom>
          <a:solidFill>
            <a:srgbClr val="1A2538"/>
          </a:solidFill>
          <a:ln w="635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9391904" y="1318260"/>
            <a:ext cx="19364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94A3B8"/>
                </a:solidFill>
                <a:latin typeface="Calibri"/>
              </a:defRPr>
            </a:pPr>
            <a:r>
              <a:t>Friday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07720" y="2103120"/>
            <a:ext cx="1987296" cy="82296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858520" y="2153920"/>
            <a:ext cx="1885696" cy="721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Commercial Install</a:t>
            </a:r>
            <a:br/>
            <a:r>
              <a:t>John Doe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947416" y="2743200"/>
            <a:ext cx="1987296" cy="493776"/>
          </a:xfrm>
          <a:prstGeom prst="round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2998216" y="2794000"/>
            <a:ext cx="1885696" cy="3921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Repair AC Unit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087112" y="1920240"/>
            <a:ext cx="1987296" cy="658368"/>
          </a:xfrm>
          <a:prstGeom prst="round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137912" y="1971040"/>
            <a:ext cx="1885696" cy="556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Team Meeting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87112" y="3017520"/>
            <a:ext cx="1987296" cy="57607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137912" y="3068320"/>
            <a:ext cx="1885696" cy="474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Quote Assessment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226808" y="2377440"/>
            <a:ext cx="1987296" cy="658368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7277608" y="2428240"/>
            <a:ext cx="1885696" cy="556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Quote Roof Repair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366504" y="2011680"/>
            <a:ext cx="1987296" cy="82296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9417304" y="2062480"/>
            <a:ext cx="1885696" cy="721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1">
                <a:solidFill>
                  <a:srgbClr val="FFFFFF"/>
                </a:solidFill>
                <a:latin typeface="Calibri"/>
              </a:defRPr>
            </a:pPr>
            <a:r>
              <a:t>Plumbing Install</a:t>
            </a:r>
            <a:br/>
            <a:r>
              <a:t>Mike Smith</a:t>
            </a:r>
          </a:p>
        </p:txBody>
      </p:sp>
      <p:sp>
        <p:nvSpPr>
          <p:cNvPr id="33" name="Rectangle 32"/>
          <p:cNvSpPr/>
          <p:nvPr/>
        </p:nvSpPr>
        <p:spPr>
          <a:xfrm>
            <a:off x="5010912" y="1645920"/>
            <a:ext cx="2139696" cy="2834640"/>
          </a:xfrm>
          <a:prstGeom prst="rect">
            <a:avLst/>
          </a:prstGeom>
          <a:solidFill>
            <a:srgbClr val="1E293B"/>
          </a:solidFill>
          <a:ln w="2540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731520" y="466344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914400" y="475488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14400" y="507492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See your entire week at a glance — no double-booking, no missed appointments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Drag-and-drop scheduling makes rescheduling instant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Filter by crew member to manage individual workloads and capacity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Color-coded events: blue = installs, green = repairs, orange = quotes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Dispatch the right tech to the right job based on real-time availability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2743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Invoices &amp; Billing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4A3B8"/>
                </a:solidFill>
                <a:latin typeface="Calibri"/>
              </a:defRPr>
            </a:pPr>
            <a:r>
              <a:t>Track payments, outstanding invoices, and revenue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412480" y="320040"/>
            <a:ext cx="1645920" cy="41148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8412480" y="365760"/>
            <a:ext cx="1645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CBD5E1"/>
                </a:solidFill>
                <a:latin typeface="Calibri"/>
              </a:defRPr>
            </a:pPr>
            <a:r>
              <a:t>Sync Accounting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241280" y="320040"/>
            <a:ext cx="1371600" cy="411480"/>
          </a:xfrm>
          <a:prstGeom prst="round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0241280" y="365760"/>
            <a:ext cx="1371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Calibri"/>
              </a:defRPr>
            </a:pPr>
            <a:r>
              <a:t>+ New Invoice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31520" y="1280160"/>
            <a:ext cx="2377440" cy="508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14400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$24,500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Collections (This Month)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114800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114800" y="1280160"/>
            <a:ext cx="2377440" cy="5080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4297680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$1,250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Overdue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98079" y="1280160"/>
            <a:ext cx="237744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33405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498079" y="1280160"/>
            <a:ext cx="2377440" cy="50800"/>
          </a:xfrm>
          <a:prstGeom prst="rect">
            <a:avLst/>
          </a:prstGeom>
          <a:solidFill>
            <a:srgbClr val="94A3B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7680959" y="145796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  <a:latin typeface="Calibri"/>
              </a:defRPr>
            </a:pPr>
            <a:r>
              <a:t>$4,800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0959" y="18897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94A3B8"/>
                </a:solidFill>
                <a:latin typeface="Calibri"/>
              </a:defRPr>
            </a:pPr>
            <a:r>
              <a:t>Drafts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560320"/>
            <a:ext cx="9875520" cy="347472"/>
          </a:xfrm>
          <a:prstGeom prst="rect">
            <a:avLst/>
          </a:prstGeom>
          <a:solidFill>
            <a:srgbClr val="1A25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0772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Invoice #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79320" y="2611120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Client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0812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Issued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972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Due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5132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Amount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22920" y="2611120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Status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311640" y="2611120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94A3B8"/>
                </a:solidFill>
                <a:latin typeface="Calibri"/>
              </a:defRPr>
            </a:pPr>
            <a:r>
              <a:t>Action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2907792"/>
            <a:ext cx="987552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0772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INV-3001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179320" y="2958592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Mike Ross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0812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20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7972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27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5132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$4,200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22920" y="2958592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10B981"/>
                </a:solidFill>
                <a:latin typeface="Calibri"/>
              </a:defRPr>
            </a:pPr>
            <a:r>
              <a:t>Paid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311640" y="2958592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—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3255264"/>
            <a:ext cx="9875520" cy="347472"/>
          </a:xfrm>
          <a:prstGeom prst="rect">
            <a:avLst/>
          </a:prstGeom>
          <a:solidFill>
            <a:srgbClr val="1620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0772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INV-3002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179320" y="3306064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Acme Corp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0812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15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37972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Nov 15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5132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$12,500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122920" y="3306064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59E0B"/>
                </a:solidFill>
                <a:latin typeface="Calibri"/>
              </a:defRPr>
            </a:pPr>
            <a:r>
              <a:t>Pending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311640" y="3306064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Send Reminder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1520" y="3602736"/>
            <a:ext cx="9875520" cy="347472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80772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INV-2998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179320" y="3653536"/>
            <a:ext cx="16764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Harvey Specter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0812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Sep 25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7972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Oct 01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75132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$850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22920" y="3653536"/>
            <a:ext cx="10363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EF4444"/>
                </a:solidFill>
                <a:latin typeface="Calibri"/>
              </a:defRPr>
            </a:pPr>
            <a:r>
              <a:t>Overdue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311640" y="3653536"/>
            <a:ext cx="12192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FFFFFF"/>
                </a:solidFill>
                <a:latin typeface="Calibri"/>
              </a:defRPr>
            </a:pPr>
            <a:r>
              <a:t>Send Reminder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731520" y="4114800"/>
            <a:ext cx="10698480" cy="2011680"/>
          </a:xfrm>
          <a:prstGeom prst="roundRect">
            <a:avLst/>
          </a:prstGeom>
          <a:solidFill>
            <a:srgbClr val="0D2B1A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914400" y="4206240"/>
            <a:ext cx="10332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10B981"/>
                </a:solidFill>
                <a:latin typeface="Calibri"/>
              </a:defRPr>
            </a:pPr>
            <a:r>
              <a:t>Benefits for Jobbers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14400" y="4526280"/>
            <a:ext cx="103327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Get paid faster — send invoices the moment a job is complete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One-click reminders for overdue payments so you don't have to chase clients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Real-time collections tracking means you always know your cash position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Sync with accounting software to eliminate double data entry</a:t>
            </a:r>
          </a:p>
          <a:p>
            <a:pPr>
              <a:spcAft>
                <a:spcPts val="600"/>
              </a:spcAft>
              <a:defRPr sz="1100">
                <a:solidFill>
                  <a:srgbClr val="86EFAC"/>
                </a:solidFill>
                <a:latin typeface="Calibri"/>
              </a:defRPr>
            </a:pPr>
            <a:r>
              <a:t>Professional invoices build client trust and reduce payment disputes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2182</Words>
  <Application>Microsoft Macintosh PowerPoint</Application>
  <PresentationFormat>Widescreen</PresentationFormat>
  <Paragraphs>569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John Fleming</cp:lastModifiedBy>
  <cp:revision>3</cp:revision>
  <dcterms:created xsi:type="dcterms:W3CDTF">2013-01-27T09:14:16Z</dcterms:created>
  <dcterms:modified xsi:type="dcterms:W3CDTF">2026-02-16T04:29:24Z</dcterms:modified>
  <cp:category/>
</cp:coreProperties>
</file>